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4"/>
  </p:notesMasterIdLst>
  <p:sldIdLst>
    <p:sldId id="31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C936559-0F70-440F-BEEE-BF5B1DC3CBDE}">
  <a:tblStyle styleId="{3C936559-0F70-440F-BEEE-BF5B1DC3CBDE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92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1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7039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      Gold Experience 2nd Edition B2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446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7041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9683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0627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7256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7671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31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63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0629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722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89807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5248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4888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4671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8755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6615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900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815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44114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2183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02890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967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02016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0546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12135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18156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379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998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30415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35075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00627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84619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55116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10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595020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</a:t>
            </a:r>
            <a:br>
              <a:rPr lang="pl-PL" dirty="0"/>
            </a:br>
            <a:r>
              <a:rPr lang="pl-PL" dirty="0" err="1"/>
              <a:t>relative</a:t>
            </a:r>
            <a:r>
              <a:rPr lang="pl-PL" dirty="0"/>
              <a:t> </a:t>
            </a:r>
            <a:r>
              <a:rPr lang="pl-PL" dirty="0" err="1"/>
              <a:t>clauses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97229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title" idx="4294967295"/>
          </p:nvPr>
        </p:nvSpPr>
        <p:spPr>
          <a:xfrm>
            <a:off x="271614" y="214978"/>
            <a:ext cx="11683825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educed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9" name="Shape 309"/>
          <p:cNvSpPr txBox="1"/>
          <p:nvPr/>
        </p:nvSpPr>
        <p:spPr>
          <a:xfrm>
            <a:off x="271625" y="910425"/>
            <a:ext cx="116838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 have the same meaning as a full relative clause, but are more concise.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10" name="Shape 310"/>
          <p:cNvGraphicFramePr/>
          <p:nvPr/>
        </p:nvGraphicFramePr>
        <p:xfrm>
          <a:off x="780314" y="1451460"/>
          <a:ext cx="7685050" cy="4740050"/>
        </p:xfrm>
        <a:graphic>
          <a:graphicData uri="http://schemas.openxmlformats.org/drawingml/2006/table">
            <a:tbl>
              <a:tblPr firstRow="1" bandRow="1">
                <a:noFill/>
                <a:tableStyleId>{3C936559-0F70-440F-BEEE-BF5B1DC3CBDE}</a:tableStyleId>
              </a:tblPr>
              <a:tblGrid>
                <a:gridCol w="384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1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 participle in the active voice</a:t>
                      </a: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 in the passive voice</a:t>
                      </a: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b="1" u="none" strike="noStrike" cap="non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Full relative clause</a:t>
                      </a:r>
                      <a:endParaRPr sz="150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A7E3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woman </a:t>
                      </a:r>
                      <a:r>
                        <a:rPr lang="en-US" sz="1500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 works in the office next to mine</a:t>
                      </a:r>
                      <a:r>
                        <a:rPr lang="en-US" sz="1500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is French.</a:t>
                      </a:r>
                      <a:endParaRPr sz="150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b="1" u="none" strike="noStrike" cap="non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Reduced relative clause</a:t>
                      </a:r>
                      <a:endParaRPr sz="150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00A7E3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00A7E3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00A7E3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342900" marR="0" lvl="0" indent="-3365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Open Sans"/>
                        <a:buAutoNum type="arabicPeriod"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With certain active verbs and in various tenses (not just the present simple), we can use a present participle to reduce a relative clause.</a:t>
                      </a: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342900" marR="0" lvl="0" indent="-3365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Open Sans"/>
                        <a:buAutoNum type="arabicPeriod"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a reduced relative clause, we omit the relative pronoun (e.g. who, which) and any auxiliary verb, then replace the main verb with the participle.</a:t>
                      </a:r>
                      <a:endParaRPr sz="1500"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b="1" u="none" strike="noStrike" cap="non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Full relative clause</a:t>
                      </a:r>
                      <a:endParaRPr sz="150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A7E3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Her new assistant </a:t>
                      </a:r>
                      <a:r>
                        <a:rPr lang="en-US" sz="1500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 was hired last week </a:t>
                      </a:r>
                      <a:r>
                        <a:rPr lang="en-US" sz="1500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 from Paris too.</a:t>
                      </a:r>
                      <a:endParaRPr sz="150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500" b="1" u="none" strike="noStrike" cap="non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Reduced relative clause</a:t>
                      </a:r>
                      <a:endParaRPr sz="150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342900" marR="0" lvl="0" indent="-3365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Open Sans"/>
                        <a:buAutoNum type="arabicPeriod"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participles can be used to reduce relative clauses in many tenses.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342900" marR="0" lvl="0" indent="-3365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Open Sans"/>
                        <a:buAutoNum type="arabicPeriod"/>
                      </a:pPr>
                      <a:r>
                        <a:rPr lang="en-US" sz="15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 omit the auxiliary verb (which always includes the verb </a:t>
                      </a:r>
                      <a:r>
                        <a:rPr lang="en-US" sz="1500" i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</a:t>
                      </a:r>
                      <a:r>
                        <a:rPr lang="en-US" sz="1500" i="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the passive voice) to create a reduced relative clause in the passive voice.</a:t>
                      </a: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1" name="Shape 311"/>
          <p:cNvSpPr/>
          <p:nvPr/>
        </p:nvSpPr>
        <p:spPr>
          <a:xfrm>
            <a:off x="927503" y="2869707"/>
            <a:ext cx="3507600" cy="738300"/>
          </a:xfrm>
          <a:prstGeom prst="wedgeRoundRectCallout">
            <a:avLst>
              <a:gd name="adj1" fmla="val -50124"/>
              <a:gd name="adj2" fmla="val -14947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woman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working in the office next to mine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French.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Shape 312"/>
          <p:cNvSpPr/>
          <p:nvPr/>
        </p:nvSpPr>
        <p:spPr>
          <a:xfrm>
            <a:off x="4803800" y="2867900"/>
            <a:ext cx="3507600" cy="741900"/>
          </a:xfrm>
          <a:prstGeom prst="wedgeRoundRectCallout">
            <a:avLst>
              <a:gd name="adj1" fmla="val 50018"/>
              <a:gd name="adj2" fmla="val 12699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know. Her new assistant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hired last week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from Paris too.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9902082" y="5710158"/>
            <a:ext cx="2053357" cy="817809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4" name="Shape 3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87876" y="1480864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Shape 315"/>
          <p:cNvSpPr/>
          <p:nvPr/>
        </p:nvSpPr>
        <p:spPr>
          <a:xfrm>
            <a:off x="9099475" y="2884038"/>
            <a:ext cx="2628300" cy="1469100"/>
          </a:xfrm>
          <a:prstGeom prst="wedgeRoundRectCallout">
            <a:avLst>
              <a:gd name="adj1" fmla="val 30666"/>
              <a:gd name="adj2" fmla="val -5779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One way to create a reduced relative clause is by omitting words and replacing them with a present or past participle.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117886DC-1D93-4894-8255-59482CF9472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1" name="Shape 321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2" name="Shape 322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3" name="Shape 323"/>
          <p:cNvSpPr txBox="1"/>
          <p:nvPr/>
        </p:nvSpPr>
        <p:spPr>
          <a:xfrm>
            <a:off x="475825" y="906448"/>
            <a:ext cx="11480400" cy="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Join the two sentences using relative clauses. When you can, omit the relative pronouns. Remember to put the non-defining relative clauses between or after a comma.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4" name="Shape 324"/>
          <p:cNvSpPr txBox="1"/>
          <p:nvPr/>
        </p:nvSpPr>
        <p:spPr>
          <a:xfrm>
            <a:off x="1187172" y="2132025"/>
            <a:ext cx="877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was invited to Sophie’s engagement meal, which was so lovely of her.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5" name="Shape 325"/>
          <p:cNvSpPr txBox="1"/>
          <p:nvPr/>
        </p:nvSpPr>
        <p:spPr>
          <a:xfrm>
            <a:off x="1187173" y="2853600"/>
            <a:ext cx="6141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That is the boy who/that lives in the flat downstairs.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6" name="Shape 326"/>
          <p:cNvSpPr txBox="1"/>
          <p:nvPr/>
        </p:nvSpPr>
        <p:spPr>
          <a:xfrm>
            <a:off x="1187172" y="3571675"/>
            <a:ext cx="632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Here is a photo of my first car, which was green.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7" name="Shape 327"/>
          <p:cNvSpPr txBox="1"/>
          <p:nvPr/>
        </p:nvSpPr>
        <p:spPr>
          <a:xfrm>
            <a:off x="1187173" y="4286375"/>
            <a:ext cx="6424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need to talk to the lawyer (who/that) you work with.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8" name="Shape 328"/>
          <p:cNvSpPr txBox="1"/>
          <p:nvPr/>
        </p:nvSpPr>
        <p:spPr>
          <a:xfrm>
            <a:off x="1187175" y="5057925"/>
            <a:ext cx="654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want to get a new job (which/that) I am happy in.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Shape 329"/>
          <p:cNvSpPr txBox="1"/>
          <p:nvPr/>
        </p:nvSpPr>
        <p:spPr>
          <a:xfrm>
            <a:off x="1187172" y="5714113"/>
            <a:ext cx="7630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That is the dog whose owner used to be a famous actress.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30" name="Shape 3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349" y="4118877"/>
            <a:ext cx="1197875" cy="119787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Shape 331"/>
          <p:cNvSpPr/>
          <p:nvPr/>
        </p:nvSpPr>
        <p:spPr>
          <a:xfrm>
            <a:off x="9156601" y="5361674"/>
            <a:ext cx="1998900" cy="1269900"/>
          </a:xfrm>
          <a:prstGeom prst="wedgeRoundRectCallout">
            <a:avLst>
              <a:gd name="adj1" fmla="val 31791"/>
              <a:gd name="adj2" fmla="val -5709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 you use reduced relative clauses using a participle in any of these examples?</a:t>
            </a:r>
            <a:endParaRPr/>
          </a:p>
        </p:txBody>
      </p:sp>
      <p:sp>
        <p:nvSpPr>
          <p:cNvPr id="332" name="Shape 332"/>
          <p:cNvSpPr txBox="1"/>
          <p:nvPr/>
        </p:nvSpPr>
        <p:spPr>
          <a:xfrm>
            <a:off x="6208073" y="2851850"/>
            <a:ext cx="4631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That is the boy living in the flat downstairs.</a:t>
            </a:r>
            <a:endParaRPr sz="1600" b="0" i="0" u="none" strike="noStrike" cap="none">
              <a:solidFill>
                <a:srgbClr val="9F5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3" name="Shape 333"/>
          <p:cNvSpPr txBox="1"/>
          <p:nvPr/>
        </p:nvSpPr>
        <p:spPr>
          <a:xfrm>
            <a:off x="6246776" y="4286375"/>
            <a:ext cx="4554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5900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need to talk to the lawyer working with you.</a:t>
            </a:r>
            <a:endParaRPr sz="1600" b="0" i="0" u="none" strike="noStrike" cap="none">
              <a:solidFill>
                <a:srgbClr val="9F5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4" name="Shape 334"/>
          <p:cNvSpPr txBox="1"/>
          <p:nvPr/>
        </p:nvSpPr>
        <p:spPr>
          <a:xfrm>
            <a:off x="735025" y="1696325"/>
            <a:ext cx="85065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I was invited to Sophie’s engagement meal. It was so lovely of her.</a:t>
            </a:r>
            <a:endParaRPr sz="1600"/>
          </a:p>
        </p:txBody>
      </p:sp>
      <p:sp>
        <p:nvSpPr>
          <p:cNvPr id="335" name="Shape 335"/>
          <p:cNvSpPr txBox="1"/>
          <p:nvPr/>
        </p:nvSpPr>
        <p:spPr>
          <a:xfrm>
            <a:off x="876075" y="2419025"/>
            <a:ext cx="9081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 startAt="2"/>
            </a:pPr>
            <a:r>
              <a:rPr lang="en-US" sz="1600">
                <a:solidFill>
                  <a:schemeClr val="dk1"/>
                </a:solidFill>
              </a:rPr>
              <a:t>That is the boy. He lives in the flat downstairs.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Shape 336"/>
          <p:cNvSpPr txBox="1"/>
          <p:nvPr/>
        </p:nvSpPr>
        <p:spPr>
          <a:xfrm>
            <a:off x="847875" y="3129063"/>
            <a:ext cx="91377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 startAt="3"/>
            </a:pPr>
            <a:r>
              <a:rPr lang="en-US" sz="1600">
                <a:solidFill>
                  <a:schemeClr val="dk1"/>
                </a:solidFill>
              </a:rPr>
              <a:t>Here is a photo of my first car. It was green.</a:t>
            </a:r>
            <a:endParaRPr/>
          </a:p>
        </p:txBody>
      </p:sp>
      <p:sp>
        <p:nvSpPr>
          <p:cNvPr id="337" name="Shape 337"/>
          <p:cNvSpPr txBox="1"/>
          <p:nvPr/>
        </p:nvSpPr>
        <p:spPr>
          <a:xfrm>
            <a:off x="847875" y="3900600"/>
            <a:ext cx="854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 startAt="4"/>
            </a:pPr>
            <a:r>
              <a:rPr lang="en-US" sz="1600">
                <a:solidFill>
                  <a:schemeClr val="dk1"/>
                </a:solidFill>
              </a:rPr>
              <a:t>I need to talk to the lawyer. You work with her.</a:t>
            </a:r>
            <a:endParaRPr/>
          </a:p>
        </p:txBody>
      </p:sp>
      <p:sp>
        <p:nvSpPr>
          <p:cNvPr id="338" name="Shape 338"/>
          <p:cNvSpPr txBox="1"/>
          <p:nvPr/>
        </p:nvSpPr>
        <p:spPr>
          <a:xfrm>
            <a:off x="735025" y="4645750"/>
            <a:ext cx="90813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 startAt="5"/>
            </a:pPr>
            <a:r>
              <a:rPr lang="en-US" sz="1600">
                <a:solidFill>
                  <a:schemeClr val="dk1"/>
                </a:solidFill>
              </a:rPr>
              <a:t>I want to get a new job. I want to be happy in the job.</a:t>
            </a:r>
            <a:endParaRPr/>
          </a:p>
        </p:txBody>
      </p:sp>
      <p:sp>
        <p:nvSpPr>
          <p:cNvPr id="339" name="Shape 339"/>
          <p:cNvSpPr txBox="1"/>
          <p:nvPr/>
        </p:nvSpPr>
        <p:spPr>
          <a:xfrm>
            <a:off x="735025" y="5316750"/>
            <a:ext cx="71877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 startAt="6"/>
            </a:pPr>
            <a:r>
              <a:rPr lang="en-US" sz="1600">
                <a:solidFill>
                  <a:schemeClr val="dk1"/>
                </a:solidFill>
              </a:rPr>
              <a:t>That is the dog. Its owner used to be a famous actress.</a:t>
            </a:r>
            <a:endParaRPr/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45663EC8-C1B4-444A-B026-973C60B4272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275336" y="766348"/>
            <a:ext cx="11527458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 provide us with more information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–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essential or just extra. Here’s an example: </a:t>
            </a:r>
            <a:r>
              <a:rPr lang="en-US" sz="4400" b="0" i="1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Mary lives in the house </a:t>
            </a:r>
            <a:r>
              <a:rPr lang="en-US" sz="4400" b="1" i="1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that has a red door.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411883" y="3078948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Now 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use of defining and non-defining relative clauses, and the different pronouns.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defining relative clauses.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non-defining relative clauses.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 using present and past participles.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use of defining and non-defining relative clauses.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32050479-DE41-449A-BF0E-D199565DEC7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139751" y="214950"/>
            <a:ext cx="13048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Use: defining/non-defining relative clauses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224500" y="846400"/>
            <a:ext cx="1049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 give more information about a noun and can sometimes be called </a:t>
            </a:r>
            <a:r>
              <a:rPr lang="en-US" sz="2000" b="0" i="1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adjective clauses 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this reason.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2600" y="956950"/>
            <a:ext cx="1267501" cy="12675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6523600" y="1527150"/>
            <a:ext cx="3471600" cy="2213700"/>
          </a:xfrm>
          <a:prstGeom prst="wedgeRoundRectCallout">
            <a:avLst>
              <a:gd name="adj1" fmla="val 64673"/>
              <a:gd name="adj2" fmla="val -3864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two types of relative clauses: defining and non-defining. Defining relative clauses give </a:t>
            </a: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essential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information – it’s </a:t>
            </a: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necessary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identify the noun being described effectively. Non-defining relative clauses give </a:t>
            </a: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extra, non-essential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information which is placed between or after a </a:t>
            </a: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comma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841403" y="1798954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3717425" y="1799111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4593460" y="1798968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4267428" y="3453625"/>
            <a:ext cx="233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3594623" y="5640863"/>
            <a:ext cx="233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7743375" y="6077825"/>
            <a:ext cx="3140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the cheapest phone</a:t>
            </a: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endParaRPr sz="1600" b="1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which had a black case</a:t>
            </a: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7743375" y="5350113"/>
            <a:ext cx="3140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the cheapest phone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which had a black case</a:t>
            </a:r>
            <a:r>
              <a:rPr lang="en-US" sz="16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7532600" y="3987950"/>
            <a:ext cx="3420300" cy="1267500"/>
          </a:xfrm>
          <a:prstGeom prst="wedgeRoundRectCallout">
            <a:avLst>
              <a:gd name="adj1" fmla="val 39362"/>
              <a:gd name="adj2" fmla="val -7017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examples. In one, the relative clause in necessary (it’s defining) and in the other, it is not (non-defining). Match them to the correct picture.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Shape 84"/>
          <p:cNvSpPr/>
          <p:nvPr/>
        </p:nvSpPr>
        <p:spPr>
          <a:xfrm rot="2283334" flipH="1">
            <a:off x="3374827" y="3213756"/>
            <a:ext cx="1243946" cy="307743"/>
          </a:xfrm>
          <a:prstGeom prst="arc">
            <a:avLst>
              <a:gd name="adj1" fmla="val 12049673"/>
              <a:gd name="adj2" fmla="val 1749720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 rot="2411796" flipH="1">
            <a:off x="2696703" y="5469651"/>
            <a:ext cx="1243856" cy="307833"/>
          </a:xfrm>
          <a:prstGeom prst="arc">
            <a:avLst>
              <a:gd name="adj1" fmla="val 12049673"/>
              <a:gd name="adj2" fmla="val 1749720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" name="Shape 86"/>
          <p:cNvCxnSpPr>
            <a:stCxn id="87" idx="0"/>
          </p:cNvCxnSpPr>
          <p:nvPr/>
        </p:nvCxnSpPr>
        <p:spPr>
          <a:xfrm>
            <a:off x="2516050" y="2349350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8" name="Shape 88"/>
          <p:cNvGrpSpPr/>
          <p:nvPr/>
        </p:nvGrpSpPr>
        <p:grpSpPr>
          <a:xfrm>
            <a:off x="2941675" y="2224450"/>
            <a:ext cx="456300" cy="904500"/>
            <a:chOff x="2287900" y="2287900"/>
            <a:chExt cx="456300" cy="904500"/>
          </a:xfrm>
        </p:grpSpPr>
        <p:sp>
          <p:nvSpPr>
            <p:cNvPr id="89" name="Shape 89"/>
            <p:cNvSpPr/>
            <p:nvPr/>
          </p:nvSpPr>
          <p:spPr>
            <a:xfrm>
              <a:off x="2287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2328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437275" y="310862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Shape 92"/>
          <p:cNvGrpSpPr/>
          <p:nvPr/>
        </p:nvGrpSpPr>
        <p:grpSpPr>
          <a:xfrm>
            <a:off x="4699650" y="4475963"/>
            <a:ext cx="456300" cy="904500"/>
            <a:chOff x="1998425" y="4455550"/>
            <a:chExt cx="456300" cy="904500"/>
          </a:xfrm>
        </p:grpSpPr>
        <p:sp>
          <p:nvSpPr>
            <p:cNvPr id="93" name="Shape 93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" name="Shape 96"/>
          <p:cNvGrpSpPr/>
          <p:nvPr/>
        </p:nvGrpSpPr>
        <p:grpSpPr>
          <a:xfrm>
            <a:off x="2947600" y="4461500"/>
            <a:ext cx="456300" cy="904500"/>
            <a:chOff x="569525" y="4436950"/>
            <a:chExt cx="456300" cy="904500"/>
          </a:xfrm>
        </p:grpSpPr>
        <p:sp>
          <p:nvSpPr>
            <p:cNvPr id="97" name="Shape 97"/>
            <p:cNvSpPr/>
            <p:nvPr/>
          </p:nvSpPr>
          <p:spPr>
            <a:xfrm>
              <a:off x="569525" y="44369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609725" y="44984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718900" y="5257675"/>
              <a:ext cx="129300" cy="45900"/>
            </a:xfrm>
            <a:prstGeom prst="ellipse">
              <a:avLst/>
            </a:prstGeom>
            <a:solidFill>
              <a:srgbClr val="CCCCC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" name="Shape 100"/>
          <p:cNvGrpSpPr/>
          <p:nvPr/>
        </p:nvGrpSpPr>
        <p:grpSpPr>
          <a:xfrm>
            <a:off x="3823625" y="2224450"/>
            <a:ext cx="456300" cy="904500"/>
            <a:chOff x="1383900" y="2287900"/>
            <a:chExt cx="456300" cy="904500"/>
          </a:xfrm>
        </p:grpSpPr>
        <p:sp>
          <p:nvSpPr>
            <p:cNvPr id="101" name="Shape 101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" name="Shape 104"/>
          <p:cNvGrpSpPr/>
          <p:nvPr/>
        </p:nvGrpSpPr>
        <p:grpSpPr>
          <a:xfrm>
            <a:off x="4705563" y="2224450"/>
            <a:ext cx="456300" cy="904500"/>
            <a:chOff x="1998425" y="4455550"/>
            <a:chExt cx="456300" cy="904500"/>
          </a:xfrm>
        </p:grpSpPr>
        <p:sp>
          <p:nvSpPr>
            <p:cNvPr id="105" name="Shape 105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Shape 108"/>
          <p:cNvGrpSpPr/>
          <p:nvPr/>
        </p:nvGrpSpPr>
        <p:grpSpPr>
          <a:xfrm>
            <a:off x="3823625" y="4461500"/>
            <a:ext cx="456300" cy="904500"/>
            <a:chOff x="1383900" y="2287900"/>
            <a:chExt cx="456300" cy="904500"/>
          </a:xfrm>
        </p:grpSpPr>
        <p:sp>
          <p:nvSpPr>
            <p:cNvPr id="109" name="Shape 109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" name="Shape 112"/>
          <p:cNvSpPr/>
          <p:nvPr/>
        </p:nvSpPr>
        <p:spPr>
          <a:xfrm>
            <a:off x="2841403" y="4041829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3717425" y="4041986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4593460" y="4041843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65;p15">
            <a:extLst>
              <a:ext uri="{FF2B5EF4-FFF2-40B4-BE49-F238E27FC236}">
                <a16:creationId xmlns:a16="http://schemas.microsoft.com/office/drawing/2014/main" id="{A4CB0106-A534-4CAB-A646-847FA48099E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 idx="4294967295"/>
          </p:nvPr>
        </p:nvSpPr>
        <p:spPr>
          <a:xfrm>
            <a:off x="139751" y="214950"/>
            <a:ext cx="13048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Use: defining/non-defining relative clauses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224500" y="846400"/>
            <a:ext cx="10491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 give more information about a noun and can sometimes be called </a:t>
            </a:r>
            <a:r>
              <a:rPr lang="en-US" sz="2000" b="0" i="1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adjective clauses 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this reason.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2841403" y="1798954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3717425" y="1799111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593460" y="1798968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4267428" y="3453625"/>
            <a:ext cx="233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594623" y="5640863"/>
            <a:ext cx="233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 rot="2283334" flipH="1">
            <a:off x="3374827" y="3213756"/>
            <a:ext cx="1243946" cy="307743"/>
          </a:xfrm>
          <a:prstGeom prst="arc">
            <a:avLst>
              <a:gd name="adj1" fmla="val 12049673"/>
              <a:gd name="adj2" fmla="val 1749720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 rot="2411796" flipH="1">
            <a:off x="2696703" y="5469651"/>
            <a:ext cx="1243856" cy="307833"/>
          </a:xfrm>
          <a:prstGeom prst="arc">
            <a:avLst>
              <a:gd name="adj1" fmla="val 12049673"/>
              <a:gd name="adj2" fmla="val 1749720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9" name="Shape 129"/>
          <p:cNvCxnSpPr>
            <a:stCxn id="130" idx="0"/>
          </p:cNvCxnSpPr>
          <p:nvPr/>
        </p:nvCxnSpPr>
        <p:spPr>
          <a:xfrm>
            <a:off x="2516050" y="2349350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1" name="Shape 131"/>
          <p:cNvGrpSpPr/>
          <p:nvPr/>
        </p:nvGrpSpPr>
        <p:grpSpPr>
          <a:xfrm>
            <a:off x="2941675" y="2224450"/>
            <a:ext cx="456300" cy="904500"/>
            <a:chOff x="2287900" y="2287900"/>
            <a:chExt cx="456300" cy="904500"/>
          </a:xfrm>
        </p:grpSpPr>
        <p:sp>
          <p:nvSpPr>
            <p:cNvPr id="132" name="Shape 132"/>
            <p:cNvSpPr/>
            <p:nvPr/>
          </p:nvSpPr>
          <p:spPr>
            <a:xfrm>
              <a:off x="2287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2328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2437275" y="310862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" name="Shape 135"/>
          <p:cNvGrpSpPr/>
          <p:nvPr/>
        </p:nvGrpSpPr>
        <p:grpSpPr>
          <a:xfrm>
            <a:off x="4699650" y="4475963"/>
            <a:ext cx="456300" cy="904500"/>
            <a:chOff x="1998425" y="4455550"/>
            <a:chExt cx="456300" cy="904500"/>
          </a:xfrm>
        </p:grpSpPr>
        <p:sp>
          <p:nvSpPr>
            <p:cNvPr id="136" name="Shape 136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" name="Shape 139"/>
          <p:cNvGrpSpPr/>
          <p:nvPr/>
        </p:nvGrpSpPr>
        <p:grpSpPr>
          <a:xfrm>
            <a:off x="2947600" y="4461500"/>
            <a:ext cx="456300" cy="904500"/>
            <a:chOff x="569525" y="4436950"/>
            <a:chExt cx="456300" cy="904500"/>
          </a:xfrm>
        </p:grpSpPr>
        <p:sp>
          <p:nvSpPr>
            <p:cNvPr id="140" name="Shape 140"/>
            <p:cNvSpPr/>
            <p:nvPr/>
          </p:nvSpPr>
          <p:spPr>
            <a:xfrm>
              <a:off x="569525" y="44369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609725" y="44984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718900" y="5257675"/>
              <a:ext cx="129300" cy="45900"/>
            </a:xfrm>
            <a:prstGeom prst="ellipse">
              <a:avLst/>
            </a:prstGeom>
            <a:solidFill>
              <a:srgbClr val="CCCCC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Shape 143"/>
          <p:cNvGrpSpPr/>
          <p:nvPr/>
        </p:nvGrpSpPr>
        <p:grpSpPr>
          <a:xfrm>
            <a:off x="3823625" y="2224450"/>
            <a:ext cx="456300" cy="904500"/>
            <a:chOff x="1383900" y="2287900"/>
            <a:chExt cx="456300" cy="904500"/>
          </a:xfrm>
        </p:grpSpPr>
        <p:sp>
          <p:nvSpPr>
            <p:cNvPr id="144" name="Shape 144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Shape 147"/>
          <p:cNvGrpSpPr/>
          <p:nvPr/>
        </p:nvGrpSpPr>
        <p:grpSpPr>
          <a:xfrm>
            <a:off x="4705563" y="2224450"/>
            <a:ext cx="456300" cy="904500"/>
            <a:chOff x="1998425" y="4455550"/>
            <a:chExt cx="456300" cy="904500"/>
          </a:xfrm>
        </p:grpSpPr>
        <p:sp>
          <p:nvSpPr>
            <p:cNvPr id="148" name="Shape 148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Shape 151"/>
          <p:cNvGrpSpPr/>
          <p:nvPr/>
        </p:nvGrpSpPr>
        <p:grpSpPr>
          <a:xfrm>
            <a:off x="3823625" y="4461500"/>
            <a:ext cx="456300" cy="904500"/>
            <a:chOff x="1383900" y="2287900"/>
            <a:chExt cx="456300" cy="904500"/>
          </a:xfrm>
        </p:grpSpPr>
        <p:sp>
          <p:nvSpPr>
            <p:cNvPr id="152" name="Shape 152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Shape 155"/>
          <p:cNvSpPr/>
          <p:nvPr/>
        </p:nvSpPr>
        <p:spPr>
          <a:xfrm>
            <a:off x="2841403" y="4041829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3717425" y="4041986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4593460" y="4041843"/>
            <a:ext cx="668700" cy="3261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60450" y="2520763"/>
            <a:ext cx="29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the cheapest phone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which had a black case</a:t>
            </a:r>
            <a:r>
              <a:rPr lang="en-US" sz="16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0" y="4601675"/>
            <a:ext cx="30624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the cheapest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phone</a:t>
            </a: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</a:t>
            </a: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which had a black case</a:t>
            </a: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60" name="Shape 160"/>
          <p:cNvGraphicFramePr/>
          <p:nvPr>
            <p:extLst>
              <p:ext uri="{D42A27DB-BD31-4B8C-83A1-F6EECF244321}">
                <p14:modId xmlns:p14="http://schemas.microsoft.com/office/powerpoint/2010/main" val="3302750258"/>
              </p:ext>
            </p:extLst>
          </p:nvPr>
        </p:nvGraphicFramePr>
        <p:xfrm>
          <a:off x="6330145" y="1608502"/>
          <a:ext cx="2989150" cy="2553190"/>
        </p:xfrm>
        <a:graphic>
          <a:graphicData uri="http://schemas.openxmlformats.org/drawingml/2006/table">
            <a:tbl>
              <a:tblPr firstRow="1" bandRow="1">
                <a:noFill/>
                <a:tableStyleId>{3C936559-0F70-440F-BEEE-BF5B1DC3CBDE}</a:tableStyleId>
              </a:tblPr>
              <a:tblGrid>
                <a:gridCol w="149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pronoun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describe...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Things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Places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Reasons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Times</a:t>
                      </a: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People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endParaRPr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Possessions</a:t>
                      </a:r>
                      <a:endParaRPr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5100" y="1255075"/>
            <a:ext cx="1265699" cy="1265699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/>
          <p:nvPr/>
        </p:nvSpPr>
        <p:spPr>
          <a:xfrm>
            <a:off x="9420225" y="2987175"/>
            <a:ext cx="2570100" cy="1566600"/>
          </a:xfrm>
          <a:prstGeom prst="wedgeRoundRectCallout">
            <a:avLst>
              <a:gd name="adj1" fmla="val 25511"/>
              <a:gd name="adj2" fmla="val -7290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these examples, the relative pronoun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used because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phone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a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thing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Now look at these relative pronouns and match them to the type of nouns they describe. 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7167726" y="4958438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Which/that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7167725" y="4958450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Whose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7167725" y="4958450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When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7167725" y="4958450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Where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7167725" y="4958450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Who/whom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7167725" y="4958450"/>
            <a:ext cx="1314000" cy="288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Why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" name="Google Shape;65;p15">
            <a:extLst>
              <a:ext uri="{FF2B5EF4-FFF2-40B4-BE49-F238E27FC236}">
                <a16:creationId xmlns:a16="http://schemas.microsoft.com/office/drawing/2014/main" id="{ABC8A90E-7BF3-41FB-A7A5-E5DF77023BC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 idx="4294967295"/>
          </p:nvPr>
        </p:nvSpPr>
        <p:spPr>
          <a:xfrm>
            <a:off x="157176" y="200700"/>
            <a:ext cx="12192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Use: defining/non-defining relative clauses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75" name="Shape 175"/>
          <p:cNvGraphicFramePr/>
          <p:nvPr>
            <p:extLst>
              <p:ext uri="{D42A27DB-BD31-4B8C-83A1-F6EECF244321}">
                <p14:modId xmlns:p14="http://schemas.microsoft.com/office/powerpoint/2010/main" val="1814969142"/>
              </p:ext>
            </p:extLst>
          </p:nvPr>
        </p:nvGraphicFramePr>
        <p:xfrm>
          <a:off x="1831274" y="978757"/>
          <a:ext cx="8421750" cy="3454825"/>
        </p:xfrm>
        <a:graphic>
          <a:graphicData uri="http://schemas.openxmlformats.org/drawingml/2006/table">
            <a:tbl>
              <a:tblPr firstRow="1" bandRow="1">
                <a:noFill/>
                <a:tableStyleId>{3C936559-0F70-440F-BEEE-BF5B1DC3CBDE}</a:tableStyleId>
              </a:tblPr>
              <a:tblGrid>
                <a:gridCol w="4210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0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defining relative clauses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non-defining relative clauses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0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 give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essential information 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about a noun,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necessary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to fully understand the sentence.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b="1" u="none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bought the cheapest phone </a:t>
                      </a:r>
                      <a:r>
                        <a:rPr lang="en-US" b="1" u="sng" strike="noStrike" cap="none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which had a black case.</a:t>
                      </a:r>
                      <a:endParaRPr>
                        <a:solidFill>
                          <a:srgbClr val="C00000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Used to give </a:t>
                      </a:r>
                      <a:r>
                        <a:rPr lang="en-US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extra, non-essential information </a:t>
                      </a:r>
                      <a:r>
                        <a:rPr lang="en-US" b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between or after commas.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b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b="1" u="none" strike="noStrike" cap="none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bought the cheapest phone</a:t>
                      </a:r>
                      <a:r>
                        <a:rPr lang="en-US" b="1" u="sng" strike="noStrike" cap="none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, which had a black  case.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49823" y="914727"/>
            <a:ext cx="1002087" cy="1002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/>
          <p:nvPr/>
        </p:nvSpPr>
        <p:spPr>
          <a:xfrm>
            <a:off x="10395600" y="2059200"/>
            <a:ext cx="1704900" cy="2739600"/>
          </a:xfrm>
          <a:prstGeom prst="wedgeRoundRectCallout">
            <a:avLst>
              <a:gd name="adj1" fmla="val 10487"/>
              <a:gd name="adj2" fmla="val -5398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Relative clauses, for example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She’s the girl </a:t>
            </a:r>
            <a:r>
              <a:rPr lang="en-US" b="1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 I work with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give more information about a noun in a sentence. There are two types: defining and non-defining.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3950079" y="3221492"/>
            <a:ext cx="1760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7437483" y="3204639"/>
            <a:ext cx="1760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bought this one!</a:t>
            </a:r>
            <a:endParaRPr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207400" y="1560000"/>
            <a:ext cx="1443600" cy="3528300"/>
          </a:xfrm>
          <a:prstGeom prst="wedgeRoundRectCallout">
            <a:avLst>
              <a:gd name="adj1" fmla="val 36622"/>
              <a:gd name="adj2" fmla="val -5353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relative clause in this example is necessary. The girl didn’t buy the cheapest phone (because it had a white case), but she bought the cheapest of the two with black cases.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168928" y="5135401"/>
            <a:ext cx="2949300" cy="1203900"/>
          </a:xfrm>
          <a:prstGeom prst="wedgeRoundRectCallout">
            <a:avLst>
              <a:gd name="adj1" fmla="val 56682"/>
              <a:gd name="adj2" fmla="val -3791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relative clause here gives extra information – it’s not necessary to understand which phone the girl bought (simply, the cheapest one).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/>
          <p:nvPr/>
        </p:nvSpPr>
        <p:spPr>
          <a:xfrm rot="9426624" flipH="1">
            <a:off x="2570859" y="3638071"/>
            <a:ext cx="4097884" cy="1212659"/>
          </a:xfrm>
          <a:prstGeom prst="arc">
            <a:avLst>
              <a:gd name="adj1" fmla="val 11212310"/>
              <a:gd name="adj2" fmla="val 2068841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3833363" y="5135400"/>
            <a:ext cx="2155500" cy="1203900"/>
          </a:xfrm>
          <a:prstGeom prst="wedgeRoundRectCallout">
            <a:avLst>
              <a:gd name="adj1" fmla="val 57107"/>
              <a:gd name="adj2" fmla="val -3837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Relative clauses have different relative pronouns depending on the noun being described. Look…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Shape 184"/>
          <p:cNvSpPr/>
          <p:nvPr/>
        </p:nvSpPr>
        <p:spPr>
          <a:xfrm rot="9101705" flipH="1">
            <a:off x="5533605" y="5131103"/>
            <a:ext cx="1679167" cy="1212734"/>
          </a:xfrm>
          <a:prstGeom prst="arc">
            <a:avLst>
              <a:gd name="adj1" fmla="val 11289953"/>
              <a:gd name="adj2" fmla="val 1752910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10420700" y="6066700"/>
            <a:ext cx="1704900" cy="617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Form: Defining relative clauses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/>
          <p:nvPr/>
        </p:nvSpPr>
        <p:spPr>
          <a:xfrm rot="3440610" flipH="1">
            <a:off x="2807842" y="3054782"/>
            <a:ext cx="1679018" cy="638455"/>
          </a:xfrm>
          <a:prstGeom prst="arc">
            <a:avLst>
              <a:gd name="adj1" fmla="val 14171320"/>
              <a:gd name="adj2" fmla="val 1641845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/>
          <p:nvPr/>
        </p:nvSpPr>
        <p:spPr>
          <a:xfrm rot="3440610" flipH="1">
            <a:off x="6304417" y="3054782"/>
            <a:ext cx="1679018" cy="638455"/>
          </a:xfrm>
          <a:prstGeom prst="arc">
            <a:avLst>
              <a:gd name="adj1" fmla="val 14171320"/>
              <a:gd name="adj2" fmla="val 1641845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8" name="Shape 188"/>
          <p:cNvGraphicFramePr/>
          <p:nvPr>
            <p:extLst>
              <p:ext uri="{D42A27DB-BD31-4B8C-83A1-F6EECF244321}">
                <p14:modId xmlns:p14="http://schemas.microsoft.com/office/powerpoint/2010/main" val="1214100358"/>
              </p:ext>
            </p:extLst>
          </p:nvPr>
        </p:nvGraphicFramePr>
        <p:xfrm>
          <a:off x="6877270" y="4480302"/>
          <a:ext cx="2805450" cy="2294560"/>
        </p:xfrm>
        <a:graphic>
          <a:graphicData uri="http://schemas.openxmlformats.org/drawingml/2006/table">
            <a:tbl>
              <a:tblPr firstRow="1" bandRow="1">
                <a:noFill/>
                <a:tableStyleId>{3C936559-0F70-440F-BEEE-BF5B1DC3CBDE}</a:tableStyleId>
              </a:tblPr>
              <a:tblGrid>
                <a:gridCol w="1402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pronoun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describe...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Which/that</a:t>
                      </a:r>
                      <a:endParaRPr i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Things</a:t>
                      </a:r>
                      <a:endParaRPr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i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Where</a:t>
                      </a:r>
                      <a:endParaRPr i="1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Places</a:t>
                      </a:r>
                      <a:endParaRPr b="1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Why</a:t>
                      </a:r>
                      <a:endParaRPr i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Reasons</a:t>
                      </a:r>
                      <a:endParaRPr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i="1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</a:t>
                      </a:r>
                      <a:endParaRPr i="1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Times</a:t>
                      </a:r>
                      <a:endParaRPr b="1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i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Who/whom</a:t>
                      </a:r>
                      <a:endParaRPr i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People</a:t>
                      </a:r>
                      <a:endParaRPr b="1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i="1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Whose</a:t>
                      </a:r>
                      <a:endParaRPr i="1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Possessions</a:t>
                      </a:r>
                      <a:endParaRPr b="1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9" name="Shape 189"/>
          <p:cNvSpPr/>
          <p:nvPr/>
        </p:nvSpPr>
        <p:spPr>
          <a:xfrm rot="1796710">
            <a:off x="1180505" y="3090253"/>
            <a:ext cx="926136" cy="677494"/>
          </a:xfrm>
          <a:prstGeom prst="arc">
            <a:avLst>
              <a:gd name="adj1" fmla="val 13353734"/>
              <a:gd name="adj2" fmla="val 2091594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2877475" y="2051000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3629876" y="2051174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4415425" y="2051025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" name="Shape 193"/>
          <p:cNvGrpSpPr/>
          <p:nvPr/>
        </p:nvGrpSpPr>
        <p:grpSpPr>
          <a:xfrm>
            <a:off x="2953631" y="2394003"/>
            <a:ext cx="395749" cy="809980"/>
            <a:chOff x="2287900" y="2287900"/>
            <a:chExt cx="456300" cy="904500"/>
          </a:xfrm>
        </p:grpSpPr>
        <p:sp>
          <p:nvSpPr>
            <p:cNvPr id="194" name="Shape 194"/>
            <p:cNvSpPr/>
            <p:nvPr/>
          </p:nvSpPr>
          <p:spPr>
            <a:xfrm>
              <a:off x="2287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2328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2437275" y="310862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" name="Shape 197"/>
          <p:cNvGrpSpPr/>
          <p:nvPr/>
        </p:nvGrpSpPr>
        <p:grpSpPr>
          <a:xfrm>
            <a:off x="3718418" y="2394003"/>
            <a:ext cx="395749" cy="809980"/>
            <a:chOff x="1383900" y="2287900"/>
            <a:chExt cx="456300" cy="904500"/>
          </a:xfrm>
        </p:grpSpPr>
        <p:sp>
          <p:nvSpPr>
            <p:cNvPr id="198" name="Shape 198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Shape 201"/>
          <p:cNvGrpSpPr/>
          <p:nvPr/>
        </p:nvGrpSpPr>
        <p:grpSpPr>
          <a:xfrm>
            <a:off x="4483303" y="2393945"/>
            <a:ext cx="395749" cy="809980"/>
            <a:chOff x="1998425" y="4455550"/>
            <a:chExt cx="456300" cy="904500"/>
          </a:xfrm>
        </p:grpSpPr>
        <p:sp>
          <p:nvSpPr>
            <p:cNvPr id="202" name="Shape 202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" name="Shape 205"/>
          <p:cNvGrpSpPr/>
          <p:nvPr/>
        </p:nvGrpSpPr>
        <p:grpSpPr>
          <a:xfrm>
            <a:off x="8791757" y="2406690"/>
            <a:ext cx="406107" cy="797226"/>
            <a:chOff x="1998425" y="4455550"/>
            <a:chExt cx="456300" cy="904500"/>
          </a:xfrm>
        </p:grpSpPr>
        <p:sp>
          <p:nvSpPr>
            <p:cNvPr id="206" name="Shape 206"/>
            <p:cNvSpPr/>
            <p:nvPr/>
          </p:nvSpPr>
          <p:spPr>
            <a:xfrm>
              <a:off x="1998425" y="44555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2038625" y="45170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2147800" y="5276275"/>
              <a:ext cx="129300" cy="459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Shape 209"/>
          <p:cNvGrpSpPr/>
          <p:nvPr/>
        </p:nvGrpSpPr>
        <p:grpSpPr>
          <a:xfrm>
            <a:off x="7232426" y="2393943"/>
            <a:ext cx="406107" cy="797226"/>
            <a:chOff x="569525" y="4436950"/>
            <a:chExt cx="456300" cy="904500"/>
          </a:xfrm>
        </p:grpSpPr>
        <p:sp>
          <p:nvSpPr>
            <p:cNvPr id="210" name="Shape 210"/>
            <p:cNvSpPr/>
            <p:nvPr/>
          </p:nvSpPr>
          <p:spPr>
            <a:xfrm>
              <a:off x="569525" y="443695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609725" y="449840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718900" y="5257675"/>
              <a:ext cx="129300" cy="45900"/>
            </a:xfrm>
            <a:prstGeom prst="ellipse">
              <a:avLst/>
            </a:prstGeom>
            <a:solidFill>
              <a:srgbClr val="CCCCC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" name="Shape 213"/>
          <p:cNvGrpSpPr/>
          <p:nvPr/>
        </p:nvGrpSpPr>
        <p:grpSpPr>
          <a:xfrm>
            <a:off x="8012090" y="2393946"/>
            <a:ext cx="406107" cy="797226"/>
            <a:chOff x="1383900" y="2287900"/>
            <a:chExt cx="456300" cy="904500"/>
          </a:xfrm>
        </p:grpSpPr>
        <p:sp>
          <p:nvSpPr>
            <p:cNvPr id="214" name="Shape 214"/>
            <p:cNvSpPr/>
            <p:nvPr/>
          </p:nvSpPr>
          <p:spPr>
            <a:xfrm>
              <a:off x="1383900" y="2287900"/>
              <a:ext cx="456300" cy="90450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1424100" y="2349350"/>
              <a:ext cx="375900" cy="7206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1533275" y="3108625"/>
              <a:ext cx="129300" cy="459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Shape 217"/>
          <p:cNvSpPr/>
          <p:nvPr/>
        </p:nvSpPr>
        <p:spPr>
          <a:xfrm>
            <a:off x="7174825" y="2061425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$100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927226" y="2061599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$150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8712775" y="2061450"/>
            <a:ext cx="542700" cy="282300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rgbClr val="5769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$200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65;p15">
            <a:extLst>
              <a:ext uri="{FF2B5EF4-FFF2-40B4-BE49-F238E27FC236}">
                <a16:creationId xmlns:a16="http://schemas.microsoft.com/office/drawing/2014/main" id="{8EAA8381-263C-4A3D-B13A-EF919F3DD5D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 idx="4294967295"/>
          </p:nvPr>
        </p:nvSpPr>
        <p:spPr>
          <a:xfrm>
            <a:off x="271614" y="214978"/>
            <a:ext cx="11683825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defining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6" name="Shape 2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272" y="1217077"/>
            <a:ext cx="1393654" cy="1393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/>
          <p:nvPr/>
        </p:nvSpPr>
        <p:spPr>
          <a:xfrm>
            <a:off x="3524772" y="1078266"/>
            <a:ext cx="2609400" cy="714900"/>
          </a:xfrm>
          <a:prstGeom prst="wedgeRoundRectCallout">
            <a:avLst>
              <a:gd name="adj1" fmla="val -103851"/>
              <a:gd name="adj2" fmla="val 4954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 is the </a:t>
            </a:r>
            <a:r>
              <a:rPr lang="en-US" sz="1600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man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were talking to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12274" y="1149774"/>
            <a:ext cx="1528225" cy="152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/>
          <p:nvPr/>
        </p:nvSpPr>
        <p:spPr>
          <a:xfrm>
            <a:off x="6491850" y="1070775"/>
            <a:ext cx="3042300" cy="729900"/>
          </a:xfrm>
          <a:prstGeom prst="wedgeRoundRectCallout">
            <a:avLst>
              <a:gd name="adj1" fmla="val 59018"/>
              <a:gd name="adj2" fmla="val 38193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He’s my old </a:t>
            </a:r>
            <a:r>
              <a:rPr lang="en-US" sz="1600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teacher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is a good friend of my parents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2258471" y="1843575"/>
            <a:ext cx="3875700" cy="731400"/>
          </a:xfrm>
          <a:prstGeom prst="wedgeRoundRectCallout">
            <a:avLst>
              <a:gd name="adj1" fmla="val -54313"/>
              <a:gd name="adj2" fmla="val -17415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Oh yes! I remember. He’s the </a:t>
            </a:r>
            <a:r>
              <a:rPr lang="en-US" sz="1600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friend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your father went to university with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6491861" y="1843566"/>
            <a:ext cx="2116200" cy="594300"/>
          </a:xfrm>
          <a:prstGeom prst="wedgeRoundRectCallout">
            <a:avLst>
              <a:gd name="adj1" fmla="val 103073"/>
              <a:gd name="adj2" fmla="val -20996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Exactly. That’s him. 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181142" y="5222645"/>
            <a:ext cx="983100" cy="714300"/>
          </a:xfrm>
          <a:prstGeom prst="cloudCallout">
            <a:avLst>
              <a:gd name="adj1" fmla="val 84890"/>
              <a:gd name="adj2" fmla="val 177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that</a:t>
            </a:r>
            <a:endParaRPr sz="1600" b="1" i="1" u="none" strike="noStrike" cap="non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7356100" y="5222650"/>
            <a:ext cx="3356100" cy="1599000"/>
          </a:xfrm>
          <a:prstGeom prst="cloudCallout">
            <a:avLst>
              <a:gd name="adj1" fmla="val -48723"/>
              <a:gd name="adj2" fmla="val -3422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39700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1400"/>
            </a:pPr>
            <a:r>
              <a:rPr lang="en-US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1. The man (who/that) you were talking to.</a:t>
            </a:r>
            <a:endParaRPr lang="en-US" i="1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1400"/>
              <a:buFont typeface="Open Sans"/>
              <a:buAutoNum type="arabicPeriod"/>
            </a:pPr>
            <a:endParaRPr lang="en-US"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39700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1400"/>
            </a:pPr>
            <a:r>
              <a:rPr lang="en-US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2. </a:t>
            </a:r>
            <a:r>
              <a:rPr lang="en-US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 friend (who/that) your father went….</a:t>
            </a:r>
            <a:endParaRPr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10880851" y="4038150"/>
            <a:ext cx="1074600" cy="594300"/>
          </a:xfrm>
          <a:prstGeom prst="cloudCallout">
            <a:avLst>
              <a:gd name="adj1" fmla="val -32503"/>
              <a:gd name="adj2" fmla="val -10652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At the end.</a:t>
            </a:r>
            <a:endParaRPr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10712299" y="5293577"/>
            <a:ext cx="1282800" cy="638100"/>
          </a:xfrm>
          <a:prstGeom prst="cloudCallout">
            <a:avLst>
              <a:gd name="adj1" fmla="val -66926"/>
              <a:gd name="adj2" fmla="val -6111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 object</a:t>
            </a:r>
            <a:endParaRPr i="1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6" name="Shape 2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93589" y="2901113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Shape 237"/>
          <p:cNvSpPr/>
          <p:nvPr/>
        </p:nvSpPr>
        <p:spPr>
          <a:xfrm>
            <a:off x="8165300" y="2782675"/>
            <a:ext cx="2865300" cy="1150800"/>
          </a:xfrm>
          <a:prstGeom prst="wedgeRoundRectCallout">
            <a:avLst>
              <a:gd name="adj1" fmla="val -90357"/>
              <a:gd name="adj2" fmla="val 861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These two examples also have verbs with dependent prepositions. Where in the sentence do these prepositions go?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1576700" y="4852450"/>
            <a:ext cx="2547000" cy="1150800"/>
          </a:xfrm>
          <a:prstGeom prst="wedgeRoundRectCallout">
            <a:avLst>
              <a:gd name="adj1" fmla="val 120737"/>
              <a:gd name="adj2" fmla="val -11802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usually use the relative pronoun w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when describing a person. In this conversation, which pronoun is used instead?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1576700" y="2891525"/>
            <a:ext cx="2547000" cy="1832400"/>
          </a:xfrm>
          <a:prstGeom prst="wedgeRoundRectCallout">
            <a:avLst>
              <a:gd name="adj1" fmla="val 101505"/>
              <a:gd name="adj2" fmla="val -2221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Read the conversation and look at the three example defining relative clauses in bold. They give essential information about the underlined nouns. Now answer the questions.</a:t>
            </a:r>
            <a:endParaRPr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8165300" y="4038125"/>
            <a:ext cx="2547000" cy="1150800"/>
          </a:xfrm>
          <a:prstGeom prst="wedgeRoundRectCallout">
            <a:avLst>
              <a:gd name="adj1" fmla="val -109464"/>
              <a:gd name="adj2" fmla="val -5463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these examples, are the underlined nouns the subject or object of the relative clause?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4661375" y="5188925"/>
            <a:ext cx="2609400" cy="1150800"/>
          </a:xfrm>
          <a:prstGeom prst="wedgeRoundRectCallout">
            <a:avLst>
              <a:gd name="adj1" fmla="val 2773"/>
              <a:gd name="adj2" fmla="val -12925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two examples here in which the relative pronoun has been omitted. Which examples?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B9DF93E0-2159-406E-8544-24BECB8B75C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 idx="4294967295"/>
          </p:nvPr>
        </p:nvSpPr>
        <p:spPr>
          <a:xfrm>
            <a:off x="271614" y="214978"/>
            <a:ext cx="11683825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defining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9759450" y="6085525"/>
            <a:ext cx="2366400" cy="598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Form: Non-defining relative clauses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352300" y="1116300"/>
            <a:ext cx="9246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1. The pronouns </a:t>
            </a:r>
            <a:r>
              <a:rPr lang="en-US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who, which, why</a:t>
            </a:r>
            <a:r>
              <a:rPr lang="en-US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can be replaced with </a:t>
            </a:r>
            <a:r>
              <a:rPr lang="en-US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that</a:t>
            </a:r>
            <a:r>
              <a:rPr lang="en-US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352225" y="2074250"/>
            <a:ext cx="9246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2. In a relative clause, the pronoun can refer to the subject or object of the clause. Look at the examples:</a:t>
            </a:r>
            <a:endParaRPr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352225" y="3105400"/>
            <a:ext cx="9246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3. When the relative pronoun refers to the object of the relative clause, it can be omitted.</a:t>
            </a:r>
            <a:endParaRPr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352225" y="4118175"/>
            <a:ext cx="9246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4. When the verb is followed by a preposition, we usually put the preposition at the end of the relative clause. </a:t>
            </a:r>
            <a:endParaRPr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352325" y="5114475"/>
            <a:ext cx="9246900" cy="48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5. In formal situations, we can put the preposition before the relative pronoun. If the relative pronoun refers 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45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   to a person, however, we must use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whom,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not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who.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4" name="Shape 2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59101" y="39590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Shape 255"/>
          <p:cNvSpPr/>
          <p:nvPr/>
        </p:nvSpPr>
        <p:spPr>
          <a:xfrm>
            <a:off x="9872500" y="1793200"/>
            <a:ext cx="2026500" cy="1312200"/>
          </a:xfrm>
          <a:prstGeom prst="wedgeRoundRectCallout">
            <a:avLst>
              <a:gd name="adj1" fmla="val 10432"/>
              <a:gd name="adj2" fmla="val -5671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relative pronoun refers to the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OBJECT: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(Your father went to university with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friend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9872500" y="3401075"/>
            <a:ext cx="2026500" cy="1312200"/>
          </a:xfrm>
          <a:prstGeom prst="wedgeRoundRectCallout">
            <a:avLst>
              <a:gd name="adj1" fmla="val 10897"/>
              <a:gd name="adj2" fmla="val -5505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relative pronoun refers to the S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UBJECT: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old teacher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a good friend of my parents)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2275225" y="1504363"/>
            <a:ext cx="5400900" cy="489600"/>
          </a:xfrm>
          <a:prstGeom prst="wedgeRoundRectCallout">
            <a:avLst>
              <a:gd name="adj1" fmla="val -18920"/>
              <a:gd name="adj2" fmla="val 51270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He’s my old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teacher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who/that is a good friend of my parents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1036250" y="2498925"/>
            <a:ext cx="3928500" cy="489600"/>
          </a:xfrm>
          <a:prstGeom prst="wedgeRoundRectCallout">
            <a:avLst>
              <a:gd name="adj1" fmla="val -1159"/>
              <a:gd name="adj2" fmla="val 4869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Oh yes! I remember. He’s the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friend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your father went to university with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5403425" y="2498925"/>
            <a:ext cx="3313800" cy="489600"/>
          </a:xfrm>
          <a:prstGeom prst="wedgeRoundRectCallout">
            <a:avLst>
              <a:gd name="adj1" fmla="val -18920"/>
              <a:gd name="adj2" fmla="val 51270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He’s my old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teacher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is a good friend of my parents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3303475" y="3520888"/>
            <a:ext cx="3344400" cy="489600"/>
          </a:xfrm>
          <a:prstGeom prst="wedgeRoundRectCallout">
            <a:avLst>
              <a:gd name="adj1" fmla="val -18920"/>
              <a:gd name="adj2" fmla="val 51270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He’s my old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teacher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(that)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father went to university with.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3303575" y="4540125"/>
            <a:ext cx="3344400" cy="489600"/>
          </a:xfrm>
          <a:prstGeom prst="wedgeRoundRectCallout">
            <a:avLst>
              <a:gd name="adj1" fmla="val -1159"/>
              <a:gd name="adj2" fmla="val 4869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 is the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man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you were talking to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5403425" y="5688825"/>
            <a:ext cx="2946300" cy="489600"/>
          </a:xfrm>
          <a:prstGeom prst="wedgeRoundRectCallout">
            <a:avLst>
              <a:gd name="adj1" fmla="val -18920"/>
              <a:gd name="adj2" fmla="val 51270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 is the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man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whom you were talking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1262275" y="5688813"/>
            <a:ext cx="3853200" cy="489600"/>
          </a:xfrm>
          <a:prstGeom prst="wedgeRoundRectCallout">
            <a:avLst>
              <a:gd name="adj1" fmla="val -1159"/>
              <a:gd name="adj2" fmla="val 48690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Oh yes! I remember. He’s the </a:t>
            </a:r>
            <a:r>
              <a:rPr lang="en-US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friend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 your father went to university with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1906C908-7C22-4AB8-8DE3-BF2B2DCF14D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 idx="4294967295"/>
          </p:nvPr>
        </p:nvSpPr>
        <p:spPr>
          <a:xfrm>
            <a:off x="271614" y="214978"/>
            <a:ext cx="11683825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non-defining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9" name="Shape 2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7953" y="5077747"/>
            <a:ext cx="1230400" cy="12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Shape 270"/>
          <p:cNvSpPr/>
          <p:nvPr/>
        </p:nvSpPr>
        <p:spPr>
          <a:xfrm>
            <a:off x="4340569" y="5077755"/>
            <a:ext cx="2673000" cy="1337100"/>
          </a:xfrm>
          <a:prstGeom prst="wedgeRoundRectCallout">
            <a:avLst>
              <a:gd name="adj1" fmla="val 58303"/>
              <a:gd name="adj2" fmla="val 1980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non-defining relative clauses, it’s important to consider the following...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2833925" y="1655225"/>
            <a:ext cx="2925300" cy="1002000"/>
          </a:xfrm>
          <a:prstGeom prst="wedgeRoundRectCallout">
            <a:avLst>
              <a:gd name="adj1" fmla="val -54615"/>
              <a:gd name="adj2" fmla="val -7516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went to Mary’s wedding, which took place in her home town.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6039625" y="1655213"/>
            <a:ext cx="2925300" cy="1002000"/>
          </a:xfrm>
          <a:prstGeom prst="wedgeRoundRectCallout">
            <a:avLst>
              <a:gd name="adj1" fmla="val 63366"/>
              <a:gd name="adj2" fmla="val -9437"/>
              <a:gd name="adj3" fmla="val 16667"/>
            </a:avLst>
          </a:prstGeom>
          <a:solidFill>
            <a:srgbClr val="5F95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Stratford upon Avon, which is famous because of Shakespeare, is Mary’s home town.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2833925" y="3987250"/>
            <a:ext cx="2925300" cy="930000"/>
          </a:xfrm>
          <a:prstGeom prst="wedgeRoundRectCallout">
            <a:avLst>
              <a:gd name="adj1" fmla="val -53146"/>
              <a:gd name="adj2" fmla="val -22500"/>
              <a:gd name="adj3" fmla="val 16667"/>
            </a:avLst>
          </a:prstGeom>
          <a:solidFill>
            <a:srgbClr val="5F95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wedding lasted all day, which was very tiring.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6039625" y="3987250"/>
            <a:ext cx="2925300" cy="930000"/>
          </a:xfrm>
          <a:prstGeom prst="wedgeRoundRectCallout">
            <a:avLst>
              <a:gd name="adj1" fmla="val 60146"/>
              <a:gd name="adj2" fmla="val -5621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meal was at the local community centre, which was really good fun.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10072468" y="5866228"/>
            <a:ext cx="2053357" cy="817809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Reduced relative clauses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6" name="Shape 2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7475" y="1591475"/>
            <a:ext cx="1132375" cy="113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Shape 2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5800" y="1591463"/>
            <a:ext cx="1132375" cy="113237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 txBox="1"/>
          <p:nvPr/>
        </p:nvSpPr>
        <p:spPr>
          <a:xfrm>
            <a:off x="386350" y="1159050"/>
            <a:ext cx="10581300" cy="365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Open Sans"/>
              <a:buAutoNum type="arabicPeriod"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Non-defining relative clauses come between or after a comma. 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9" name="Shape 279"/>
          <p:cNvSpPr txBox="1"/>
          <p:nvPr/>
        </p:nvSpPr>
        <p:spPr>
          <a:xfrm>
            <a:off x="386350" y="2788300"/>
            <a:ext cx="105813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Open Sans"/>
              <a:buAutoNum type="arabicPeriod" startAt="2"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You cannot use the relative pronoun </a:t>
            </a:r>
            <a:r>
              <a:rPr lang="en-US" sz="1600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that</a:t>
            </a: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in non-defining relative clauses nor can you omit the pronouns.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0" name="Shape 280"/>
          <p:cNvSpPr txBox="1"/>
          <p:nvPr/>
        </p:nvSpPr>
        <p:spPr>
          <a:xfrm>
            <a:off x="386350" y="3580475"/>
            <a:ext cx="105813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Open Sans"/>
              <a:buAutoNum type="arabicPeriod" startAt="3"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pronoun w</a:t>
            </a:r>
            <a:r>
              <a:rPr lang="en-US" sz="1600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hich </a:t>
            </a: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can be used to refer to a whole sentence.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1" name="Shape 2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9300" y="3945375"/>
            <a:ext cx="1132375" cy="113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37475" y="3945363"/>
            <a:ext cx="1132375" cy="113237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A0381A95-D6E1-47A3-84EB-7F569E56DB0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 idx="4294967295"/>
          </p:nvPr>
        </p:nvSpPr>
        <p:spPr>
          <a:xfrm>
            <a:off x="271614" y="214978"/>
            <a:ext cx="11683825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educed relative clauses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0" name="Shape 2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6166" y="114503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Shape 291"/>
          <p:cNvSpPr/>
          <p:nvPr/>
        </p:nvSpPr>
        <p:spPr>
          <a:xfrm>
            <a:off x="3488698" y="1225131"/>
            <a:ext cx="2329200" cy="1079700"/>
          </a:xfrm>
          <a:prstGeom prst="wedgeRoundRectCallout">
            <a:avLst>
              <a:gd name="adj1" fmla="val -67875"/>
              <a:gd name="adj2" fmla="val -4675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woman working in the office next to mine is French.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2" name="Shape 2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21233" y="1064829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Shape 293"/>
          <p:cNvSpPr/>
          <p:nvPr/>
        </p:nvSpPr>
        <p:spPr>
          <a:xfrm>
            <a:off x="6450521" y="1225131"/>
            <a:ext cx="2487600" cy="1079700"/>
          </a:xfrm>
          <a:prstGeom prst="wedgeRoundRectCallout">
            <a:avLst>
              <a:gd name="adj1" fmla="val 60925"/>
              <a:gd name="adj2" fmla="val -13198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know. Her new assistant hired last week is from Paris too.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4" name="Shape 2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4948" y="2596848"/>
            <a:ext cx="1239875" cy="123987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Shape 295"/>
          <p:cNvSpPr/>
          <p:nvPr/>
        </p:nvSpPr>
        <p:spPr>
          <a:xfrm>
            <a:off x="1779450" y="2958100"/>
            <a:ext cx="2770500" cy="1448400"/>
          </a:xfrm>
          <a:prstGeom prst="wedgeRoundRectCallout">
            <a:avLst>
              <a:gd name="adj1" fmla="val 80669"/>
              <a:gd name="adj2" fmla="val -247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two examples of reduced relative clauses in the conversation above. Can you find them? Remember, relative clauses give more information about a noun.</a:t>
            </a:r>
            <a:endParaRPr dirty="0"/>
          </a:p>
        </p:txBody>
      </p:sp>
      <p:sp>
        <p:nvSpPr>
          <p:cNvPr id="296" name="Shape 296"/>
          <p:cNvSpPr/>
          <p:nvPr/>
        </p:nvSpPr>
        <p:spPr>
          <a:xfrm>
            <a:off x="179000" y="4651075"/>
            <a:ext cx="3221700" cy="1197000"/>
          </a:xfrm>
          <a:prstGeom prst="cloudCallout">
            <a:avLst>
              <a:gd name="adj1" fmla="val 44445"/>
              <a:gd name="adj2" fmla="val -608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Open Sans"/>
              <a:buAutoNum type="arabicPeriod"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…working in the office next to mine…</a:t>
            </a:r>
            <a:endParaRPr/>
          </a:p>
          <a:p>
            <a: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Open Sans"/>
              <a:buAutoNum type="arabicPeriod"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…hired last week…</a:t>
            </a:r>
            <a:endParaRPr i="1" u="none" strike="noStrike" cap="non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3920926" y="4514163"/>
            <a:ext cx="2341500" cy="1152300"/>
          </a:xfrm>
          <a:prstGeom prst="wedgeRoundRectCallout">
            <a:avLst>
              <a:gd name="adj1" fmla="val 44457"/>
              <a:gd name="adj2" fmla="val -967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orking </a:t>
            </a:r>
            <a:r>
              <a:rPr lang="en-US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a present participle. Which words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has </a:t>
            </a:r>
            <a:r>
              <a:rPr lang="en-US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participle replaced? </a:t>
            </a:r>
            <a:endParaRPr dirty="0"/>
          </a:p>
        </p:txBody>
      </p:sp>
      <p:sp>
        <p:nvSpPr>
          <p:cNvPr id="298" name="Shape 298"/>
          <p:cNvSpPr/>
          <p:nvPr/>
        </p:nvSpPr>
        <p:spPr>
          <a:xfrm>
            <a:off x="5539848" y="5666472"/>
            <a:ext cx="1648500" cy="1079700"/>
          </a:xfrm>
          <a:prstGeom prst="cloudCallout">
            <a:avLst>
              <a:gd name="adj1" fmla="val -69471"/>
              <a:gd name="adj2" fmla="val -3387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who works</a:t>
            </a:r>
            <a:endParaRPr i="1" u="none" strike="noStrike" cap="non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6834823" y="4514196"/>
            <a:ext cx="2711700" cy="1152300"/>
          </a:xfrm>
          <a:prstGeom prst="wedgeRoundRectCallout">
            <a:avLst>
              <a:gd name="adj1" fmla="val -56441"/>
              <a:gd name="adj2" fmla="val -9594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ired </a:t>
            </a:r>
            <a:r>
              <a:rPr lang="en-US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a past participle. Which words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has </a:t>
            </a:r>
            <a:r>
              <a:rPr lang="en-US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participle replaced? </a:t>
            </a:r>
            <a:endParaRPr dirty="0"/>
          </a:p>
        </p:txBody>
      </p:sp>
      <p:sp>
        <p:nvSpPr>
          <p:cNvPr id="300" name="Shape 300"/>
          <p:cNvSpPr/>
          <p:nvPr/>
        </p:nvSpPr>
        <p:spPr>
          <a:xfrm>
            <a:off x="9421216" y="5433576"/>
            <a:ext cx="1648500" cy="1197000"/>
          </a:xfrm>
          <a:prstGeom prst="cloudCallout">
            <a:avLst>
              <a:gd name="adj1" fmla="val -79769"/>
              <a:gd name="adj2" fmla="val -15996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who was</a:t>
            </a:r>
            <a:endParaRPr i="1" u="none" strike="noStrike" cap="non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1" name="Shape 301"/>
          <p:cNvSpPr/>
          <p:nvPr/>
        </p:nvSpPr>
        <p:spPr>
          <a:xfrm>
            <a:off x="7426127" y="2754825"/>
            <a:ext cx="3065100" cy="1152300"/>
          </a:xfrm>
          <a:prstGeom prst="wedgeRoundRectCallout">
            <a:avLst>
              <a:gd name="adj1" fmla="val -65770"/>
              <a:gd name="adj2" fmla="val -947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reduced relative clauses, do we replace words with the present or past participle in the active or passive voice?</a:t>
            </a: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10052974" y="3968599"/>
            <a:ext cx="2049000" cy="1239900"/>
          </a:xfrm>
          <a:prstGeom prst="cloudCallout">
            <a:avLst>
              <a:gd name="adj1" fmla="val -56969"/>
              <a:gd name="adj2" fmla="val -372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Active: present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i="1" u="none" strike="noStrike" cap="none">
                <a:solidFill>
                  <a:srgbClr val="FFC000"/>
                </a:solidFill>
                <a:latin typeface="Open Sans"/>
                <a:ea typeface="Open Sans"/>
                <a:cs typeface="Open Sans"/>
                <a:sym typeface="Open Sans"/>
              </a:rPr>
              <a:t>Passive: past</a:t>
            </a:r>
            <a:endParaRPr i="1" u="none" strike="noStrike" cap="none">
              <a:solidFill>
                <a:srgbClr val="FFC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81164AC8-3901-4592-AEB1-54AB48A5615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1819</Words>
  <Application>Microsoft Office PowerPoint</Application>
  <PresentationFormat>Widescreen</PresentationFormat>
  <Paragraphs>221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 relative clauses</vt:lpstr>
      <vt:lpstr>Relative clauses provide us with more information – essential or just extra. Here’s an example: Mary lives in the house that has a red door.</vt:lpstr>
      <vt:lpstr>Use: defining/non-defining relative clauses</vt:lpstr>
      <vt:lpstr>Use: defining/non-defining relative clauses</vt:lpstr>
      <vt:lpstr>Use: defining/non-defining relative clauses</vt:lpstr>
      <vt:lpstr>Form: defining relative clauses</vt:lpstr>
      <vt:lpstr>Form: defining relative clauses</vt:lpstr>
      <vt:lpstr>Form: non-defining relative clauses</vt:lpstr>
      <vt:lpstr>reduced relative clauses</vt:lpstr>
      <vt:lpstr>reduced relative clauses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 Timothy</dc:creator>
  <cp:lastModifiedBy>Muszynski, Daniel</cp:lastModifiedBy>
  <cp:revision>12</cp:revision>
  <dcterms:modified xsi:type="dcterms:W3CDTF">2019-12-05T11:00:33Z</dcterms:modified>
</cp:coreProperties>
</file>